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sldIdLst>
    <p:sldId id="257" r:id="rId2"/>
    <p:sldId id="353" r:id="rId3"/>
    <p:sldId id="350" r:id="rId4"/>
    <p:sldId id="354" r:id="rId5"/>
    <p:sldId id="351" r:id="rId6"/>
  </p:sldIdLst>
  <p:sldSz cx="12192000" cy="6858000"/>
  <p:notesSz cx="6858000" cy="9144000"/>
  <p:embeddedFontLst>
    <p:embeddedFont>
      <p:font typeface="Acumin Pro" panose="020B0504020202020204" pitchFamily="34" charset="77"/>
      <p:regular r:id="rId8"/>
      <p:bold r:id="rId9"/>
      <p:italic r:id="rId10"/>
      <p:boldItalic r:id="rId11"/>
    </p:embeddedFont>
    <p:embeddedFont>
      <p:font typeface="Acumin Pro ExtraCondensed" panose="020B0508020202020204" pitchFamily="34" charset="77"/>
      <p:regular r:id="rId12"/>
      <p:bold r:id="rId13"/>
      <p:italic r:id="rId14"/>
      <p:boldItalic r:id="rId15"/>
    </p:embeddedFont>
    <p:embeddedFont>
      <p:font typeface="Acumin Pro ExtraCondensed Smbd" panose="020B0708020202020204" pitchFamily="34" charset="77"/>
      <p:regular r:id="rId16"/>
      <p:bold r:id="rId17"/>
      <p:italic r:id="rId18"/>
      <p:boldItalic r:id="rId19"/>
    </p:embeddedFont>
    <p:embeddedFont>
      <p:font typeface="Acumin Pro Medium" panose="020F0502020204030204" pitchFamily="34" charset="0"/>
      <p:regular r:id="rId20"/>
      <p:bold r:id="rId21"/>
      <p:italic r:id="rId22"/>
      <p:boldItalic r:id="rId23"/>
    </p:embeddedFont>
    <p:embeddedFont>
      <p:font typeface="Acumin Pro Semibold" panose="020B0704020202020204" pitchFamily="34" charset="77"/>
      <p:regular r:id="rId24"/>
      <p:bold r:id="rId25"/>
      <p:italic r:id="rId26"/>
      <p:boldItalic r:id="rId27"/>
    </p:embeddedFont>
    <p:embeddedFont>
      <p:font typeface="Acumin Pro SemiCondensed" panose="020B0506020202020204" pitchFamily="34" charset="77"/>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United Sans Cd Md" panose="020F0502020204030204" pitchFamily="34" charset="0"/>
      <p:regular r:id="rId36"/>
      <p:bold r:id="rId37"/>
      <p:italic r:id="rId38"/>
      <p:boldItalic r:id="rId39"/>
    </p:embeddedFont>
    <p:embeddedFont>
      <p:font typeface="United Sans Rg Lt" pitchFamily="2" charset="77"/>
      <p:regular r:id="rId40"/>
    </p:embeddedFont>
    <p:embeddedFont>
      <p:font typeface="United Sans Rg Md" panose="020F0502020204030204" pitchFamily="34"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9" autoAdjust="0"/>
    <p:restoredTop sz="85442"/>
  </p:normalViewPr>
  <p:slideViewPr>
    <p:cSldViewPr snapToGrid="0" snapToObjects="1">
      <p:cViewPr varScale="1">
        <p:scale>
          <a:sx n="108" d="100"/>
          <a:sy n="108" d="100"/>
        </p:scale>
        <p:origin x="1248"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9" Type="http://schemas.openxmlformats.org/officeDocument/2006/relationships/font" Target="fonts/font32.fntdata"/><Relationship Id="rId21" Type="http://schemas.openxmlformats.org/officeDocument/2006/relationships/font" Target="fonts/font14.fntdata"/><Relationship Id="rId34" Type="http://schemas.openxmlformats.org/officeDocument/2006/relationships/font" Target="fonts/font27.fntdata"/><Relationship Id="rId42" Type="http://schemas.openxmlformats.org/officeDocument/2006/relationships/font" Target="fonts/font35.fntdata"/><Relationship Id="rId47" Type="http://schemas.openxmlformats.org/officeDocument/2006/relationships/theme" Target="theme/theme1.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9.fntdata"/><Relationship Id="rId29"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font" Target="fonts/font25.fntdata"/><Relationship Id="rId37" Type="http://schemas.openxmlformats.org/officeDocument/2006/relationships/font" Target="fonts/font30.fntdata"/><Relationship Id="rId40" Type="http://schemas.openxmlformats.org/officeDocument/2006/relationships/font" Target="fonts/font33.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36" Type="http://schemas.openxmlformats.org/officeDocument/2006/relationships/font" Target="fonts/font29.fntdata"/><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4" Type="http://schemas.openxmlformats.org/officeDocument/2006/relationships/font" Target="fonts/font37.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font" Target="fonts/font28.fntdata"/><Relationship Id="rId43" Type="http://schemas.openxmlformats.org/officeDocument/2006/relationships/font" Target="fonts/font36.fntdata"/><Relationship Id="rId48" Type="http://schemas.openxmlformats.org/officeDocument/2006/relationships/tableStyles" Target="tableStyles.xml"/><Relationship Id="rId8"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font" Target="fonts/font26.fntdata"/><Relationship Id="rId38" Type="http://schemas.openxmlformats.org/officeDocument/2006/relationships/font" Target="fonts/font31.fntdata"/><Relationship Id="rId46" Type="http://schemas.openxmlformats.org/officeDocument/2006/relationships/viewProps" Target="viewProps.xml"/><Relationship Id="rId20" Type="http://schemas.openxmlformats.org/officeDocument/2006/relationships/font" Target="fonts/font13.fntdata"/><Relationship Id="rId41" Type="http://schemas.openxmlformats.org/officeDocument/2006/relationships/font" Target="fonts/font34.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2773181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5</a:t>
            </a:fld>
            <a:endParaRPr lang="en-US"/>
          </a:p>
        </p:txBody>
      </p:sp>
    </p:spTree>
    <p:extLst>
      <p:ext uri="{BB962C8B-B14F-4D97-AF65-F5344CB8AC3E}">
        <p14:creationId xmlns:p14="http://schemas.microsoft.com/office/powerpoint/2010/main" val="37943376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9/6/23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939488"/>
          </a:xfrm>
        </p:spPr>
        <p:txBody>
          <a:bodyPr/>
          <a:lstStyle/>
          <a:p>
            <a:r>
              <a:rPr lang="en-US" sz="6600" dirty="0">
                <a:latin typeface="Acumin Pro ExtraCondensed"/>
              </a:rPr>
              <a:t>Verbal/SIGNED communication</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338554"/>
          </a:xfrm>
        </p:spPr>
        <p:txBody>
          <a:bodyPr/>
          <a:lstStyle/>
          <a:p>
            <a:endParaRPr lang="en-US" dirty="0"/>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7BFFB-E66D-9687-3542-D99B9176A13C}"/>
              </a:ext>
            </a:extLst>
          </p:cNvPr>
          <p:cNvSpPr>
            <a:spLocks noGrp="1"/>
          </p:cNvSpPr>
          <p:nvPr>
            <p:ph type="ctrTitle"/>
          </p:nvPr>
        </p:nvSpPr>
        <p:spPr>
          <a:xfrm>
            <a:off x="2107520" y="437030"/>
            <a:ext cx="7988980" cy="512448"/>
          </a:xfrm>
        </p:spPr>
        <p:txBody>
          <a:bodyPr/>
          <a:lstStyle/>
          <a:p>
            <a:r>
              <a:rPr lang="en-US" dirty="0"/>
              <a:t>Definition and Discussion (2 min)</a:t>
            </a:r>
          </a:p>
        </p:txBody>
      </p:sp>
      <p:sp>
        <p:nvSpPr>
          <p:cNvPr id="4" name="Text Placeholder 3">
            <a:extLst>
              <a:ext uri="{FF2B5EF4-FFF2-40B4-BE49-F238E27FC236}">
                <a16:creationId xmlns:a16="http://schemas.microsoft.com/office/drawing/2014/main" id="{91C11457-7553-F144-CE46-7ECB5CD0DC18}"/>
              </a:ext>
            </a:extLst>
          </p:cNvPr>
          <p:cNvSpPr>
            <a:spLocks noGrp="1"/>
          </p:cNvSpPr>
          <p:nvPr>
            <p:ph type="body" sz="quarter" idx="14"/>
          </p:nvPr>
        </p:nvSpPr>
        <p:spPr>
          <a:xfrm>
            <a:off x="1773383" y="1357745"/>
            <a:ext cx="9739744" cy="4509037"/>
          </a:xfrm>
        </p:spPr>
        <p:txBody>
          <a:bodyPr>
            <a:normAutofit/>
          </a:bodyPr>
          <a:lstStyle/>
          <a:p>
            <a:pPr marL="0" indent="0">
              <a:buNone/>
            </a:pPr>
            <a:r>
              <a:rPr lang="en-US" sz="2400" kern="0" dirty="0">
                <a:effectLst/>
                <a:latin typeface="+mn-lt"/>
                <a:ea typeface="Calibri" panose="020F0502020204030204" pitchFamily="34" charset="0"/>
                <a:cs typeface="Times New Roman" panose="02020603050405020304" pitchFamily="18" charset="0"/>
              </a:rPr>
              <a:t>Using spoken and/or signed communication to share information with others one-on-one, in small groups, and in front of a large audience in a clear, concise, and persuasive manner.</a:t>
            </a:r>
            <a:endParaRPr lang="en-US" sz="2400" kern="100" dirty="0">
              <a:effectLst/>
              <a:latin typeface="+mn-lt"/>
              <a:ea typeface="Calibri" panose="020F0502020204030204" pitchFamily="34" charset="0"/>
              <a:cs typeface="Times New Roman" panose="02020603050405020304" pitchFamily="18" charset="0"/>
            </a:endParaRPr>
          </a:p>
          <a:p>
            <a:pPr marL="0" indent="0" algn="l">
              <a:buNone/>
            </a:pPr>
            <a:endParaRPr lang="en-US" sz="3200" b="0" i="0" dirty="0">
              <a:effectLst/>
              <a:latin typeface="+mn-lt"/>
            </a:endParaRPr>
          </a:p>
          <a:p>
            <a:r>
              <a:rPr lang="en-US" sz="2400" kern="0" dirty="0">
                <a:latin typeface="+mn-lt"/>
                <a:ea typeface="Calibri" panose="020F0502020204030204" pitchFamily="34" charset="0"/>
                <a:cs typeface="Times New Roman" panose="02020603050405020304" pitchFamily="18" charset="0"/>
              </a:rPr>
              <a:t>Think about a time you h</a:t>
            </a:r>
            <a:r>
              <a:rPr lang="en-US" sz="2400" kern="0" dirty="0">
                <a:effectLst/>
                <a:latin typeface="+mn-lt"/>
                <a:ea typeface="Calibri" panose="020F0502020204030204" pitchFamily="34" charset="0"/>
                <a:cs typeface="Times New Roman" panose="02020603050405020304" pitchFamily="18" charset="0"/>
              </a:rPr>
              <a:t>ave you experienced a fantastic verbal/sign communicator in any setting</a:t>
            </a:r>
            <a:r>
              <a:rPr lang="en-US" sz="2400" kern="0" dirty="0">
                <a:latin typeface="+mn-lt"/>
                <a:ea typeface="Calibri" panose="020F0502020204030204" pitchFamily="34" charset="0"/>
                <a:cs typeface="Times New Roman" panose="02020603050405020304" pitchFamily="18" charset="0"/>
              </a:rPr>
              <a:t>…</a:t>
            </a:r>
          </a:p>
          <a:p>
            <a:pPr marL="0" indent="0">
              <a:buNone/>
            </a:pPr>
            <a:endParaRPr lang="en-US" sz="2400" kern="0" dirty="0">
              <a:effectLst/>
              <a:latin typeface="+mn-lt"/>
              <a:ea typeface="Calibri" panose="020F0502020204030204" pitchFamily="34" charset="0"/>
              <a:cs typeface="Times New Roman" panose="02020603050405020304" pitchFamily="18" charset="0"/>
            </a:endParaRPr>
          </a:p>
          <a:p>
            <a:pPr lvl="1"/>
            <a:r>
              <a:rPr lang="en-US" sz="2000" kern="0" dirty="0">
                <a:effectLst/>
                <a:latin typeface="+mn-lt"/>
                <a:ea typeface="Calibri" panose="020F0502020204030204" pitchFamily="34" charset="0"/>
                <a:cs typeface="Times New Roman" panose="02020603050405020304" pitchFamily="18" charset="0"/>
              </a:rPr>
              <a:t>What made them a great verbal communicator? </a:t>
            </a:r>
            <a:endParaRPr lang="en-US" sz="2000" kern="100" dirty="0">
              <a:effectLst/>
              <a:latin typeface="+mn-lt"/>
              <a:ea typeface="Calibri" panose="020F0502020204030204" pitchFamily="34" charset="0"/>
              <a:cs typeface="Times New Roman" panose="02020603050405020304" pitchFamily="18" charset="0"/>
            </a:endParaRPr>
          </a:p>
          <a:p>
            <a:pPr marL="0" indent="0">
              <a:buNone/>
            </a:pPr>
            <a:endParaRPr lang="en-US" b="1" kern="0" dirty="0">
              <a:latin typeface="+mn-lt"/>
              <a:cs typeface="Times New Roman" panose="02020603050405020304" pitchFamily="18" charset="0"/>
            </a:endParaRPr>
          </a:p>
          <a:p>
            <a:pPr marL="0" indent="0" algn="l">
              <a:buNone/>
            </a:pPr>
            <a:endParaRPr lang="en-US" sz="2400" b="0" i="0" dirty="0">
              <a:effectLst/>
              <a:latin typeface="+mn-lt"/>
            </a:endParaRPr>
          </a:p>
          <a:p>
            <a:pPr marL="0" indent="0" algn="r">
              <a:buNone/>
            </a:pPr>
            <a:r>
              <a:rPr lang="en-US" sz="1400" dirty="0"/>
              <a:t>*Source: Purdue University Roger C. Stewart Leadership and Professional Development Department</a:t>
            </a:r>
          </a:p>
        </p:txBody>
      </p:sp>
      <p:sp>
        <p:nvSpPr>
          <p:cNvPr id="5" name="Slide Number Placeholder 4">
            <a:extLst>
              <a:ext uri="{FF2B5EF4-FFF2-40B4-BE49-F238E27FC236}">
                <a16:creationId xmlns:a16="http://schemas.microsoft.com/office/drawing/2014/main" id="{058E3D88-5A4B-4E6D-B34A-7100313487A1}"/>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1774090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867C-8555-2FFE-EAB7-A269ECF2C85E}"/>
              </a:ext>
            </a:extLst>
          </p:cNvPr>
          <p:cNvSpPr>
            <a:spLocks noGrp="1"/>
          </p:cNvSpPr>
          <p:nvPr>
            <p:ph type="ctrTitle"/>
          </p:nvPr>
        </p:nvSpPr>
        <p:spPr>
          <a:xfrm>
            <a:off x="2107519" y="265240"/>
            <a:ext cx="9260135" cy="626325"/>
          </a:xfrm>
        </p:spPr>
        <p:txBody>
          <a:bodyPr/>
          <a:lstStyle/>
          <a:p>
            <a:r>
              <a:rPr lang="en-US" sz="4400" dirty="0"/>
              <a:t>Why is it important?</a:t>
            </a:r>
            <a:endParaRPr lang="en-US" dirty="0"/>
          </a:p>
        </p:txBody>
      </p:sp>
      <p:sp>
        <p:nvSpPr>
          <p:cNvPr id="5" name="Slide Number Placeholder 4">
            <a:extLst>
              <a:ext uri="{FF2B5EF4-FFF2-40B4-BE49-F238E27FC236}">
                <a16:creationId xmlns:a16="http://schemas.microsoft.com/office/drawing/2014/main" id="{70A948FF-C19E-A562-79C2-ED4C59FC80CD}"/>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
        <p:nvSpPr>
          <p:cNvPr id="3" name="TextBox 2">
            <a:extLst>
              <a:ext uri="{FF2B5EF4-FFF2-40B4-BE49-F238E27FC236}">
                <a16:creationId xmlns:a16="http://schemas.microsoft.com/office/drawing/2014/main" id="{27E4D84E-C534-B3F5-5A2F-46D6EAD6C414}"/>
              </a:ext>
            </a:extLst>
          </p:cNvPr>
          <p:cNvSpPr txBox="1"/>
          <p:nvPr/>
        </p:nvSpPr>
        <p:spPr>
          <a:xfrm>
            <a:off x="1753849" y="1268225"/>
            <a:ext cx="9898963" cy="5059847"/>
          </a:xfrm>
          <a:prstGeom prst="rect">
            <a:avLst/>
          </a:prstGeom>
          <a:noFill/>
        </p:spPr>
        <p:txBody>
          <a:bodyPr wrap="square" rtlCol="0">
            <a:spAutoFit/>
          </a:bodyPr>
          <a:lstStyle/>
          <a:p>
            <a:pPr marL="285750" indent="-285750">
              <a:lnSpc>
                <a:spcPct val="115000"/>
              </a:lnSpc>
              <a:buFont typeface="Arial" panose="020B0604020202020204" pitchFamily="34" charset="0"/>
              <a:buChar char="•"/>
            </a:pPr>
            <a:r>
              <a:rPr lang="en-US" dirty="0"/>
              <a:t>Good verbal/sign communication is critical to groups with members from a diverse backgrounds. </a:t>
            </a:r>
          </a:p>
          <a:p>
            <a:pPr marL="742950" lvl="1" indent="-285750">
              <a:lnSpc>
                <a:spcPct val="115000"/>
              </a:lnSpc>
              <a:buFont typeface="Arial" panose="020B0604020202020204" pitchFamily="34" charset="0"/>
              <a:buChar char="•"/>
            </a:pPr>
            <a:r>
              <a:rPr lang="en-US" dirty="0"/>
              <a:t>It helps reduce the barriers produced because of cultural and language differences. </a:t>
            </a:r>
          </a:p>
          <a:p>
            <a:pPr lvl="1">
              <a:lnSpc>
                <a:spcPct val="115000"/>
              </a:lnSpc>
            </a:pPr>
            <a:endParaRPr lang="en-US" dirty="0"/>
          </a:p>
          <a:p>
            <a:pPr marL="285750" indent="-285750">
              <a:buFont typeface="Arial" panose="020B0604020202020204" pitchFamily="34" charset="0"/>
              <a:buChar char="•"/>
            </a:pPr>
            <a:r>
              <a:rPr lang="en-US" dirty="0"/>
              <a:t>Effective verbal/sign communication between team members increases work satisfaction level.</a:t>
            </a:r>
          </a:p>
          <a:p>
            <a:endParaRPr lang="en-US" dirty="0"/>
          </a:p>
          <a:p>
            <a:pPr marL="285750" indent="-285750">
              <a:buFont typeface="Arial" panose="020B0604020202020204" pitchFamily="34" charset="0"/>
              <a:buChar char="•"/>
            </a:pPr>
            <a:r>
              <a:rPr lang="en-US" dirty="0"/>
              <a:t>People feel secure when they are communicated to effectively. Receiving the right and updated information from their superiors and team members boosts confidence and productivity.</a:t>
            </a:r>
          </a:p>
          <a:p>
            <a:endParaRPr lang="en-US" dirty="0"/>
          </a:p>
          <a:p>
            <a:pPr marL="285750" indent="-285750">
              <a:buFont typeface="Arial" panose="020B0604020202020204" pitchFamily="34" charset="0"/>
              <a:buChar char="•"/>
            </a:pPr>
            <a:r>
              <a:rPr lang="en-US" dirty="0"/>
              <a:t>Excellent verbal/sign communication skills increase the ability of the individuals to share ideas, thoughts and concerns with each other.</a:t>
            </a:r>
          </a:p>
          <a:p>
            <a:br>
              <a:rPr lang="en-US" sz="2000" dirty="0"/>
            </a:br>
            <a:endParaRPr lang="en-US" sz="2000" b="1" kern="0" dirty="0">
              <a:cs typeface="Times New Roman" panose="02020603050405020304" pitchFamily="18" charset="0"/>
            </a:endParaRPr>
          </a:p>
          <a:p>
            <a:endParaRPr lang="en-US" sz="2000" b="1" kern="0" dirty="0">
              <a:cs typeface="Times New Roman" panose="02020603050405020304" pitchFamily="18" charset="0"/>
            </a:endParaRPr>
          </a:p>
          <a:p>
            <a:endParaRPr lang="en-US" dirty="0"/>
          </a:p>
        </p:txBody>
      </p:sp>
    </p:spTree>
    <p:extLst>
      <p:ext uri="{BB962C8B-B14F-4D97-AF65-F5344CB8AC3E}">
        <p14:creationId xmlns:p14="http://schemas.microsoft.com/office/powerpoint/2010/main" val="62886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B9FE-FDCA-9201-BB2A-BFC35CD13743}"/>
              </a:ext>
            </a:extLst>
          </p:cNvPr>
          <p:cNvSpPr>
            <a:spLocks noGrp="1"/>
          </p:cNvSpPr>
          <p:nvPr>
            <p:ph type="ctrTitle"/>
          </p:nvPr>
        </p:nvSpPr>
        <p:spPr/>
        <p:txBody>
          <a:bodyPr/>
          <a:lstStyle/>
          <a:p>
            <a:r>
              <a:rPr lang="en-US" dirty="0"/>
              <a:t>Reflection… (5-10 min)</a:t>
            </a:r>
          </a:p>
        </p:txBody>
      </p:sp>
      <p:sp>
        <p:nvSpPr>
          <p:cNvPr id="3" name="Subtitle 2">
            <a:extLst>
              <a:ext uri="{FF2B5EF4-FFF2-40B4-BE49-F238E27FC236}">
                <a16:creationId xmlns:a16="http://schemas.microsoft.com/office/drawing/2014/main" id="{F091BED4-33AA-4EC4-9F0B-B30E44B866DC}"/>
              </a:ext>
            </a:extLst>
          </p:cNvPr>
          <p:cNvSpPr>
            <a:spLocks noGrp="1"/>
          </p:cNvSpPr>
          <p:nvPr>
            <p:ph type="subTitle" idx="1"/>
          </p:nvPr>
        </p:nvSpPr>
        <p:spPr/>
        <p:txBody>
          <a:bodyPr/>
          <a:lstStyle/>
          <a:p>
            <a:r>
              <a:rPr lang="en-US" i="1" dirty="0"/>
              <a:t>THINK. PAIR. SHARE.</a:t>
            </a:r>
          </a:p>
        </p:txBody>
      </p:sp>
      <p:sp>
        <p:nvSpPr>
          <p:cNvPr id="4" name="Text Placeholder 3">
            <a:extLst>
              <a:ext uri="{FF2B5EF4-FFF2-40B4-BE49-F238E27FC236}">
                <a16:creationId xmlns:a16="http://schemas.microsoft.com/office/drawing/2014/main" id="{567EF15F-97F8-BB1D-3203-BBBA871F8E3F}"/>
              </a:ext>
            </a:extLst>
          </p:cNvPr>
          <p:cNvSpPr>
            <a:spLocks noGrp="1"/>
          </p:cNvSpPr>
          <p:nvPr>
            <p:ph type="body" sz="quarter" idx="14"/>
          </p:nvPr>
        </p:nvSpPr>
        <p:spPr>
          <a:xfrm>
            <a:off x="1569308" y="1917389"/>
            <a:ext cx="9267568" cy="4309611"/>
          </a:xfrm>
        </p:spPr>
        <p:txBody>
          <a:bodyPr/>
          <a:lstStyle/>
          <a:p>
            <a:pPr marL="1143000" indent="-457200">
              <a:lnSpc>
                <a:spcPct val="115000"/>
              </a:lnSpc>
              <a:buFont typeface="+mj-lt"/>
              <a:buAutoNum type="arabicPeriod"/>
            </a:pPr>
            <a:endParaRPr lang="en-US" sz="2000" kern="0" dirty="0">
              <a:effectLst/>
              <a:latin typeface="+mn-lt"/>
              <a:ea typeface="Calibri" panose="020F0502020204030204" pitchFamily="34" charset="0"/>
              <a:cs typeface="Times New Roman" panose="02020603050405020304" pitchFamily="18" charset="0"/>
            </a:endParaRPr>
          </a:p>
          <a:p>
            <a:pPr marL="1143000" indent="-457200">
              <a:lnSpc>
                <a:spcPct val="115000"/>
              </a:lnSpc>
              <a:buFont typeface="+mj-lt"/>
              <a:buAutoNum type="arabicPeriod"/>
            </a:pPr>
            <a:r>
              <a:rPr lang="en-US" sz="2000" kern="0" dirty="0">
                <a:effectLst/>
                <a:latin typeface="+mn-lt"/>
                <a:ea typeface="Calibri" panose="020F0502020204030204" pitchFamily="34" charset="0"/>
                <a:cs typeface="Times New Roman" panose="02020603050405020304" pitchFamily="18" charset="0"/>
              </a:rPr>
              <a:t>How have your verbal/sign communication skills enabled you to be a more effective participant in class or as part of a team? What were the results?</a:t>
            </a:r>
          </a:p>
          <a:p>
            <a:pPr marL="1143000" indent="-457200">
              <a:lnSpc>
                <a:spcPct val="115000"/>
              </a:lnSpc>
              <a:buFont typeface="+mj-lt"/>
              <a:buAutoNum type="arabicPeriod"/>
            </a:pPr>
            <a:endParaRPr lang="en-US" sz="2000" kern="100" dirty="0">
              <a:effectLst/>
              <a:latin typeface="+mn-lt"/>
              <a:ea typeface="Calibri" panose="020F0502020204030204" pitchFamily="34" charset="0"/>
              <a:cs typeface="Times New Roman" panose="02020603050405020304" pitchFamily="18" charset="0"/>
            </a:endParaRPr>
          </a:p>
          <a:p>
            <a:pPr marL="1143000" indent="-457200">
              <a:lnSpc>
                <a:spcPct val="115000"/>
              </a:lnSpc>
              <a:buFont typeface="+mj-lt"/>
              <a:buAutoNum type="arabicPeriod"/>
            </a:pPr>
            <a:r>
              <a:rPr lang="en-US" sz="2000" kern="0" dirty="0">
                <a:effectLst/>
                <a:latin typeface="+mn-lt"/>
                <a:ea typeface="Calibri" panose="020F0502020204030204" pitchFamily="34" charset="0"/>
                <a:cs typeface="Times New Roman" panose="02020603050405020304" pitchFamily="18" charset="0"/>
              </a:rPr>
              <a:t>When have you felt unable to effectively communicate verbally/through sign? What were the results?</a:t>
            </a:r>
            <a:endParaRPr lang="en-US" sz="2000" kern="100" dirty="0">
              <a:effectLst/>
              <a:latin typeface="+mn-lt"/>
              <a:ea typeface="Calibri" panose="020F0502020204030204" pitchFamily="34" charset="0"/>
              <a:cs typeface="Times New Roman" panose="02020603050405020304" pitchFamily="18" charset="0"/>
            </a:endParaRPr>
          </a:p>
          <a:p>
            <a:endParaRPr lang="en-US" dirty="0"/>
          </a:p>
        </p:txBody>
      </p:sp>
      <p:sp>
        <p:nvSpPr>
          <p:cNvPr id="5" name="Slide Number Placeholder 4">
            <a:extLst>
              <a:ext uri="{FF2B5EF4-FFF2-40B4-BE49-F238E27FC236}">
                <a16:creationId xmlns:a16="http://schemas.microsoft.com/office/drawing/2014/main" id="{6E069CE6-BB3B-8002-E845-6E5B19E03831}"/>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2007660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Ways to improve verbal/sign communication</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2339438" y="1233304"/>
            <a:ext cx="9171941" cy="4811235"/>
          </a:xfrm>
        </p:spPr>
        <p:txBody>
          <a:bodyPr>
            <a:normAutofit fontScale="92500" lnSpcReduction="20000"/>
          </a:bodyPr>
          <a:lstStyle/>
          <a:p>
            <a:pPr marL="0" indent="0">
              <a:buNone/>
            </a:pPr>
            <a:endParaRPr lang="en-US" sz="3200" b="1" kern="0" dirty="0">
              <a:latin typeface="+mn-lt"/>
              <a:ea typeface="Times New Roman" panose="02020603050405020304" pitchFamily="18" charset="0"/>
              <a:cs typeface="Times New Roman" panose="02020603050405020304" pitchFamily="18" charset="0"/>
            </a:endParaRPr>
          </a:p>
          <a:p>
            <a:r>
              <a:rPr lang="en-US" b="1" dirty="0"/>
              <a:t>Read more.</a:t>
            </a:r>
            <a:r>
              <a:rPr lang="en-US" dirty="0"/>
              <a:t> It improves your vocabulary and helps you express ideas more clearly. It also eliminates weaknesses in your language skills. It will be useful if you prefer to read things relevant to your field, e.g., business texts, newspapers, and publications.</a:t>
            </a:r>
          </a:p>
          <a:p>
            <a:endParaRPr lang="en-US" dirty="0"/>
          </a:p>
          <a:p>
            <a:r>
              <a:rPr lang="en-US" b="1" dirty="0"/>
              <a:t>Prepare yourself.</a:t>
            </a:r>
            <a:r>
              <a:rPr lang="en-US" dirty="0"/>
              <a:t> If you are anticipating any situation, take time out to prepare the answers to the questions you may be asked. If you have to deliver a presentation, you should be prepared for tricky questions. You may need to explain something in a different way.</a:t>
            </a:r>
          </a:p>
          <a:p>
            <a:endParaRPr lang="en-US" dirty="0"/>
          </a:p>
          <a:p>
            <a:r>
              <a:rPr lang="en-US" b="1" dirty="0"/>
              <a:t>Listen carefully.</a:t>
            </a:r>
            <a:r>
              <a:rPr lang="en-US" dirty="0"/>
              <a:t> Listening more and talking less proves to be very effective. This helps people to trust you and show them that you understand their needs. When they speak, make an eye contact. It shows your interest in them. It will also improve rapport you are trying to build.</a:t>
            </a:r>
          </a:p>
          <a:p>
            <a:endParaRPr lang="en-US" dirty="0"/>
          </a:p>
          <a:p>
            <a:r>
              <a:rPr lang="en-US" b="1" dirty="0"/>
              <a:t>Be mindful.</a:t>
            </a:r>
            <a:r>
              <a:rPr lang="en-US" dirty="0"/>
              <a:t> For clear, accurate, and considerate communication, one should make sure that their words, tone, gestures, facial expressions and body language go with the conversation.</a:t>
            </a:r>
          </a:p>
          <a:p>
            <a:endParaRPr lang="en-US" dirty="0"/>
          </a:p>
          <a:p>
            <a:r>
              <a:rPr lang="en-US" b="1" dirty="0"/>
              <a:t>Think about people’s perspectives. </a:t>
            </a:r>
            <a:r>
              <a:rPr lang="en-US" dirty="0"/>
              <a:t>Think about what you are saying from the listener’s perspective. Formulate your responses accordingly. Just because you understand what you mean, doesn’t mean that they will understand it too.</a:t>
            </a:r>
          </a:p>
          <a:p>
            <a:pPr marL="0" indent="0">
              <a:buNone/>
            </a:pPr>
            <a:endParaRPr lang="en-US" sz="2400" b="1" kern="0" dirty="0">
              <a:latin typeface="+mn-lt"/>
              <a:cs typeface="Times New Roman" panose="02020603050405020304" pitchFamily="18" charset="0"/>
            </a:endParaRPr>
          </a:p>
          <a:p>
            <a:pPr marL="0" indent="0" algn="r">
              <a:buNone/>
            </a:pPr>
            <a:r>
              <a:rPr lang="en-US" sz="1400" b="1" kern="0" dirty="0">
                <a:latin typeface="+mn-lt"/>
                <a:cs typeface="Times New Roman" panose="02020603050405020304" pitchFamily="18" charset="0"/>
              </a:rPr>
              <a:t>Source: </a:t>
            </a:r>
            <a:r>
              <a:rPr lang="en-US" sz="1400" kern="0" dirty="0" err="1">
                <a:latin typeface="+mn-lt"/>
                <a:cs typeface="Times New Roman" panose="02020603050405020304" pitchFamily="18" charset="0"/>
              </a:rPr>
              <a:t>Cleverism</a:t>
            </a:r>
            <a:r>
              <a:rPr lang="en-US" sz="1400" kern="0" dirty="0">
                <a:latin typeface="+mn-lt"/>
                <a:cs typeface="Times New Roman" panose="02020603050405020304" pitchFamily="18" charset="0"/>
              </a:rPr>
              <a:t>, Verbal Communication, https://</a:t>
            </a:r>
            <a:r>
              <a:rPr lang="en-US" sz="1400" kern="0" dirty="0" err="1">
                <a:latin typeface="+mn-lt"/>
                <a:cs typeface="Times New Roman" panose="02020603050405020304" pitchFamily="18" charset="0"/>
              </a:rPr>
              <a:t>www.cleverism.com</a:t>
            </a:r>
            <a:r>
              <a:rPr lang="en-US" sz="1400" kern="0" dirty="0">
                <a:latin typeface="+mn-lt"/>
                <a:cs typeface="Times New Roman" panose="02020603050405020304" pitchFamily="18" charset="0"/>
              </a:rPr>
              <a:t>/skills-and-tools/verbal-communication/</a:t>
            </a:r>
            <a:endParaRPr lang="en-US" sz="1600" b="1" kern="0" dirty="0">
              <a:latin typeface="+mn-lt"/>
              <a:cs typeface="Times New Roman" panose="02020603050405020304" pitchFamily="18" charset="0"/>
            </a:endParaRPr>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5</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9/6/23</a:t>
            </a:fld>
            <a:endParaRPr lang="en-US" dirty="0"/>
          </a:p>
        </p:txBody>
      </p:sp>
    </p:spTree>
    <p:extLst>
      <p:ext uri="{BB962C8B-B14F-4D97-AF65-F5344CB8AC3E}">
        <p14:creationId xmlns:p14="http://schemas.microsoft.com/office/powerpoint/2010/main" val="631978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54667</TotalTime>
  <Words>509</Words>
  <Application>Microsoft Macintosh PowerPoint</Application>
  <PresentationFormat>Widescreen</PresentationFormat>
  <Paragraphs>47</Paragraphs>
  <Slides>5</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vt:i4>
      </vt:variant>
    </vt:vector>
  </HeadingPairs>
  <TitlesOfParts>
    <vt:vector size="18" baseType="lpstr">
      <vt:lpstr>Arial</vt:lpstr>
      <vt:lpstr>United Sans Rg Lt</vt:lpstr>
      <vt:lpstr>Acumin Pro Semibold</vt:lpstr>
      <vt:lpstr>United Sans Rg Md</vt:lpstr>
      <vt:lpstr>Acumin Pro ExtraCondensed Smbd</vt:lpstr>
      <vt:lpstr>Acumin Pro ExtraCondensed</vt:lpstr>
      <vt:lpstr>Wingdings</vt:lpstr>
      <vt:lpstr>Calibri</vt:lpstr>
      <vt:lpstr>Acumin Pro</vt:lpstr>
      <vt:lpstr>United Sans Cd Md</vt:lpstr>
      <vt:lpstr>Acumin Pro SemiCondensed</vt:lpstr>
      <vt:lpstr>Acumin Pro Medium</vt:lpstr>
      <vt:lpstr>Purdue2</vt:lpstr>
      <vt:lpstr>Verbal/SIGNED communication</vt:lpstr>
      <vt:lpstr>Definition and Discussion (2 min)</vt:lpstr>
      <vt:lpstr>Why is it important?</vt:lpstr>
      <vt:lpstr>Reflection… (5-10 min)</vt:lpstr>
      <vt:lpstr>Ways to improve verbal/sign communication</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Hoeing, Emily L</cp:lastModifiedBy>
  <cp:revision>181</cp:revision>
  <dcterms:created xsi:type="dcterms:W3CDTF">2020-04-19T19:01:37Z</dcterms:created>
  <dcterms:modified xsi:type="dcterms:W3CDTF">2023-09-06T15:18:28Z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